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9" r:id="rId1"/>
  </p:sldMasterIdLst>
  <p:sldIdLst>
    <p:sldId id="256" r:id="rId2"/>
    <p:sldId id="269" r:id="rId3"/>
    <p:sldId id="258" r:id="rId4"/>
    <p:sldId id="271" r:id="rId5"/>
    <p:sldId id="259" r:id="rId6"/>
    <p:sldId id="261" r:id="rId7"/>
    <p:sldId id="260" r:id="rId8"/>
    <p:sldId id="262" r:id="rId9"/>
    <p:sldId id="257" r:id="rId10"/>
    <p:sldId id="263" r:id="rId11"/>
    <p:sldId id="264" r:id="rId12"/>
    <p:sldId id="265" r:id="rId13"/>
    <p:sldId id="272" r:id="rId14"/>
    <p:sldId id="273" r:id="rId15"/>
    <p:sldId id="266" r:id="rId16"/>
    <p:sldId id="267"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46" d="100"/>
          <a:sy n="46" d="100"/>
        </p:scale>
        <p:origin x="1656"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F547555B-7B99-4646-BD1F-FDEC9D46E7E8}" type="datetimeFigureOut">
              <a:rPr lang="en-US" smtClean="0"/>
              <a:t>5/2/2018</a:t>
            </a:fld>
            <a:endParaRPr lang="en-US" dirty="0"/>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accent1"/>
                </a:solidFill>
              </a:defRPr>
            </a:lvl1pPr>
          </a:lstStyle>
          <a:p>
            <a:fld id="{552F76E9-30DE-4212-8C04-41C6629E3EB8}" type="slidenum">
              <a:rPr lang="en-US" smtClean="0"/>
              <a:t>‹#›</a:t>
            </a:fld>
            <a:endParaRPr lang="en-US" dirty="0"/>
          </a:p>
        </p:txBody>
      </p:sp>
      <p:cxnSp>
        <p:nvCxnSpPr>
          <p:cNvPr id="9" name="Straight Connector 8" title="Verticle Rule Line"/>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8401002"/>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4294967295"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7555B-7B99-4646-BD1F-FDEC9D46E7E8}" type="datetimeFigureOut">
              <a:rPr lang="en-US" smtClean="0"/>
              <a:t>5/2/2018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2F76E9-30DE-4212-8C04-41C6629E3EB8}" type="slidenum">
              <a:rPr lang="en-US" smtClean="0"/>
              <a:t>‹#›</a:t>
            </a:fld>
            <a:endParaRPr lang="en-US" dirty="0"/>
          </a:p>
        </p:txBody>
      </p:sp>
    </p:spTree>
    <p:extLst>
      <p:ext uri="{BB962C8B-B14F-4D97-AF65-F5344CB8AC3E}">
        <p14:creationId xmlns:p14="http://schemas.microsoft.com/office/powerpoint/2010/main" val="732558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accent1"/>
                </a:solidFill>
              </a:defRPr>
            </a:lvl1pPr>
          </a:lstStyle>
          <a:p>
            <a:fld id="{F547555B-7B99-4646-BD1F-FDEC9D46E7E8}" type="datetimeFigureOut">
              <a:rPr lang="en-US" smtClean="0"/>
              <a:t>5/2/2018</a:t>
            </a:fld>
            <a:endParaRPr lang="en-US" dirty="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accent1"/>
                </a:solidFill>
              </a:defRPr>
            </a:lvl1pPr>
          </a:lstStyle>
          <a:p>
            <a:endParaRPr lang="en-US" dirty="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552F76E9-30DE-4212-8C04-41C6629E3EB8}" type="slidenum">
              <a:rPr lang="en-US" smtClean="0"/>
              <a:t>‹#›</a:t>
            </a:fld>
            <a:endParaRPr lang="en-US" dirty="0"/>
          </a:p>
        </p:txBody>
      </p:sp>
      <p:cxnSp>
        <p:nvCxnSpPr>
          <p:cNvPr id="10" name="Straight Connector 9" title="Horizontal Rule Line"/>
          <p:cNvCxnSpPr/>
          <p:nvPr/>
        </p:nvCxnSpPr>
        <p:spPr>
          <a:xfrm flipH="1">
            <a:off x="1" y="6178167"/>
            <a:ext cx="1024432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558823"/>
      </p:ext>
    </p:extLst>
  </p:cSld>
  <p:clrMapOvr>
    <a:masterClrMapping/>
  </p:clrMapOvr>
  <p:extLst mod="1">
    <p:ext uri="{DCECCB84-F9BA-43D5-87BE-67443E8EF086}">
      <p15:sldGuideLst xmlns:p15="http://schemas.microsoft.com/office/powerpoint/2012/main">
        <p15:guide id="4294967295"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547555B-7B99-4646-BD1F-FDEC9D46E7E8}" type="datetimeFigureOut">
              <a:rPr lang="en-US" smtClean="0"/>
              <a:t>5/2/2018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2F76E9-30DE-4212-8C04-41C6629E3EB8}" type="slidenum">
              <a:rPr lang="en-US" smtClean="0"/>
              <a:t>‹#›</a:t>
            </a:fld>
            <a:endParaRPr lang="en-US" dirty="0"/>
          </a:p>
        </p:txBody>
      </p:sp>
    </p:spTree>
    <p:extLst>
      <p:ext uri="{BB962C8B-B14F-4D97-AF65-F5344CB8AC3E}">
        <p14:creationId xmlns:p14="http://schemas.microsoft.com/office/powerpoint/2010/main" val="31096951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47555B-7B99-4646-BD1F-FDEC9D46E7E8}" type="datetimeFigureOut">
              <a:rPr lang="en-US" smtClean="0"/>
              <a:t>5/2/2018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2F76E9-30DE-4212-8C04-41C6629E3EB8}" type="slidenum">
              <a:rPr lang="en-US" smtClean="0"/>
              <a:t>‹#›</a:t>
            </a:fld>
            <a:endParaRPr lang="en-US" dirty="0"/>
          </a:p>
        </p:txBody>
      </p:sp>
    </p:spTree>
    <p:extLst>
      <p:ext uri="{BB962C8B-B14F-4D97-AF65-F5344CB8AC3E}">
        <p14:creationId xmlns:p14="http://schemas.microsoft.com/office/powerpoint/2010/main" val="112142260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547555B-7B99-4646-BD1F-FDEC9D46E7E8}" type="datetimeFigureOut">
              <a:rPr lang="en-US" smtClean="0"/>
              <a:t>5/2/2018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2F76E9-30DE-4212-8C04-41C6629E3EB8}" type="slidenum">
              <a:rPr lang="en-US" smtClean="0"/>
              <a:t>‹#›</a:t>
            </a:fld>
            <a:endParaRPr lang="en-US" dirty="0"/>
          </a:p>
        </p:txBody>
      </p:sp>
    </p:spTree>
    <p:extLst>
      <p:ext uri="{BB962C8B-B14F-4D97-AF65-F5344CB8AC3E}">
        <p14:creationId xmlns:p14="http://schemas.microsoft.com/office/powerpoint/2010/main" val="4606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47555B-7B99-4646-BD1F-FDEC9D46E7E8}" type="datetimeFigureOut">
              <a:rPr lang="en-US" smtClean="0"/>
              <a:t>5/2/2018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2F76E9-30DE-4212-8C04-41C6629E3EB8}" type="slidenum">
              <a:rPr lang="en-US" smtClean="0"/>
              <a:t>‹#›</a:t>
            </a:fld>
            <a:endParaRPr lang="en-US" dirty="0"/>
          </a:p>
        </p:txBody>
      </p:sp>
    </p:spTree>
    <p:extLst>
      <p:ext uri="{BB962C8B-B14F-4D97-AF65-F5344CB8AC3E}">
        <p14:creationId xmlns:p14="http://schemas.microsoft.com/office/powerpoint/2010/main" val="237586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7555B-7B99-4646-BD1F-FDEC9D46E7E8}" type="datetimeFigureOut">
              <a:rPr lang="en-US" smtClean="0"/>
              <a:t>5/2/2018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2F76E9-30DE-4212-8C04-41C6629E3EB8}" type="slidenum">
              <a:rPr lang="en-US" smtClean="0"/>
              <a:t>‹#›</a:t>
            </a:fld>
            <a:endParaRPr lang="en-US" dirty="0"/>
          </a:p>
        </p:txBody>
      </p:sp>
    </p:spTree>
    <p:extLst>
      <p:ext uri="{BB962C8B-B14F-4D97-AF65-F5344CB8AC3E}">
        <p14:creationId xmlns:p14="http://schemas.microsoft.com/office/powerpoint/2010/main" val="382431661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7555B-7B99-4646-BD1F-FDEC9D46E7E8}" type="datetimeFigureOut">
              <a:rPr lang="en-US" smtClean="0"/>
              <a:t>5/2/2018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2F76E9-30DE-4212-8C04-41C6629E3EB8}" type="slidenum">
              <a:rPr lang="en-US" smtClean="0"/>
              <a:t>‹#›</a:t>
            </a:fld>
            <a:endParaRPr lang="en-US" dirty="0"/>
          </a:p>
        </p:txBody>
      </p:sp>
    </p:spTree>
    <p:extLst>
      <p:ext uri="{BB962C8B-B14F-4D97-AF65-F5344CB8AC3E}">
        <p14:creationId xmlns:p14="http://schemas.microsoft.com/office/powerpoint/2010/main" val="51803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7555B-7B99-4646-BD1F-FDEC9D46E7E8}" type="datetimeFigureOut">
              <a:rPr lang="en-US" smtClean="0"/>
              <a:t>5/2/2018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2F76E9-30DE-4212-8C04-41C6629E3EB8}" type="slidenum">
              <a:rPr lang="en-US" smtClean="0"/>
              <a:t>‹#›</a:t>
            </a:fld>
            <a:endParaRPr lang="en-US" dirty="0"/>
          </a:p>
        </p:txBody>
      </p:sp>
    </p:spTree>
    <p:extLst>
      <p:ext uri="{BB962C8B-B14F-4D97-AF65-F5344CB8AC3E}">
        <p14:creationId xmlns:p14="http://schemas.microsoft.com/office/powerpoint/2010/main" val="1476343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F547555B-7B99-4646-BD1F-FDEC9D46E7E8}" type="datetimeFigureOut">
              <a:rPr lang="en-US" smtClean="0"/>
              <a:t>5/2/2018</a:t>
            </a:fld>
            <a:endParaRPr lang="en-US" dirty="0"/>
          </a:p>
        </p:txBody>
      </p:sp>
      <p:sp>
        <p:nvSpPr>
          <p:cNvPr id="5" name="Footer Placeholder 4"/>
          <p:cNvSpPr>
            <a:spLocks noGrp="1"/>
          </p:cNvSpPr>
          <p:nvPr>
            <p:ph type="ftr" sz="quarter" idx="11"/>
          </p:nvPr>
        </p:nvSpPr>
        <p:spPr>
          <a:xfrm>
            <a:off x="6536187" y="6315949"/>
            <a:ext cx="3814856" cy="365125"/>
          </a:xfrm>
        </p:spPr>
        <p:txBody>
          <a:bodyPr/>
          <a:lstStyle/>
          <a:p>
            <a:endParaRPr lang="en-US" dirty="0"/>
          </a:p>
        </p:txBody>
      </p:sp>
      <p:sp>
        <p:nvSpPr>
          <p:cNvPr id="6" name="Slide Number Placeholder 5"/>
          <p:cNvSpPr>
            <a:spLocks noGrp="1"/>
          </p:cNvSpPr>
          <p:nvPr>
            <p:ph type="sldNum" sz="quarter" idx="12"/>
          </p:nvPr>
        </p:nvSpPr>
        <p:spPr>
          <a:xfrm>
            <a:off x="11784011" y="5607592"/>
            <a:ext cx="407988" cy="365125"/>
          </a:xfrm>
        </p:spPr>
        <p:txBody>
          <a:bodyPr/>
          <a:lstStyle/>
          <a:p>
            <a:fld id="{552F76E9-30DE-4212-8C04-41C6629E3EB8}" type="slidenum">
              <a:rPr lang="en-US" smtClean="0"/>
              <a:t>‹#›</a:t>
            </a:fld>
            <a:endParaRPr lang="en-US" dirty="0"/>
          </a:p>
        </p:txBody>
      </p:sp>
      <p:cxnSp>
        <p:nvCxnSpPr>
          <p:cNvPr id="13" name="Straight Connector 12" title="Horizontal Rule Line"/>
          <p:cNvCxnSpPr/>
          <p:nvPr/>
        </p:nvCxnSpPr>
        <p:spPr>
          <a:xfrm>
            <a:off x="0" y="6199730"/>
            <a:ext cx="1026001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5630996"/>
      </p:ext>
    </p:extLst>
  </p:cSld>
  <p:clrMapOvr>
    <a:masterClrMapping/>
  </p:clrMapOvr>
  <p:extLst mod="1">
    <p:ext uri="{DCECCB84-F9BA-43D5-87BE-67443E8EF086}">
      <p15:sldGuideLst xmlns:p15="http://schemas.microsoft.com/office/powerpoint/2012/main">
        <p15:guide id="4294967295" pos="64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accent1"/>
                </a:solidFill>
                <a:latin typeface="+mj-lt"/>
              </a:defRPr>
            </a:lvl1pPr>
          </a:lstStyle>
          <a:p>
            <a:fld id="{F547555B-7B99-4646-BD1F-FDEC9D46E7E8}" type="datetimeFigureOut">
              <a:rPr lang="en-US" smtClean="0"/>
              <a:t>5/2/2018</a:t>
            </a:fld>
            <a:endParaRPr lang="en-US" dirty="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accent1"/>
                </a:solidFill>
                <a:latin typeface="+mj-lt"/>
              </a:defRPr>
            </a:lvl1pPr>
          </a:lstStyle>
          <a:p>
            <a:endParaRPr lang="en-US" dirty="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552F76E9-30DE-4212-8C04-41C6629E3EB8}" type="slidenum">
              <a:rPr lang="en-US" smtClean="0"/>
              <a:t>‹#›</a:t>
            </a:fld>
            <a:endParaRPr lang="en-US" dirty="0"/>
          </a:p>
        </p:txBody>
      </p:sp>
      <p:cxnSp>
        <p:nvCxnSpPr>
          <p:cNvPr id="10" name="Straight Connector 9" title="Horizontal Rule Line"/>
          <p:cNvCxnSpPr/>
          <p:nvPr/>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146852"/>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Lst>
  <p:txStyles>
    <p:titleStyle>
      <a:lvl1pPr algn="r" defTabSz="914400" rtl="0" eaLnBrk="1" latinLnBrk="0" hangingPunct="1">
        <a:lnSpc>
          <a:spcPct val="90000"/>
        </a:lnSpc>
        <a:spcBef>
          <a:spcPct val="0"/>
        </a:spcBef>
        <a:buNone/>
        <a:defRPr sz="5000" b="0" i="1" kern="1200" baseline="0">
          <a:solidFill>
            <a:schemeClr val="accent1"/>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pos="2832">
          <p15:clr>
            <a:srgbClr val="F26B43"/>
          </p15:clr>
        </p15:guide>
        <p15:guide id="4294967295" pos="480">
          <p15:clr>
            <a:srgbClr val="F26B43"/>
          </p15:clr>
        </p15:guide>
        <p15:guide id="4294967295" orient="horz" pos="432">
          <p15:clr>
            <a:srgbClr val="F26B43"/>
          </p15:clr>
        </p15:guide>
        <p15:guide id="4294967295" pos="7200">
          <p15:clr>
            <a:srgbClr val="F26B43"/>
          </p15:clr>
        </p15:guide>
        <p15:guide id="4294967295" pos="3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Machine guarding –lockout </a:t>
            </a:r>
            <a:r>
              <a:rPr lang="en-US" dirty="0" smtClean="0"/>
              <a:t>tagout</a:t>
            </a:r>
            <a:r>
              <a:rPr lang="en-US" dirty="0" smtClean="0"/>
              <a:t> </a:t>
            </a:r>
            <a:r>
              <a:rPr lang="en-US" dirty="0" smtClean="0"/>
              <a:t>program</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Name</a:t>
            </a:r>
          </a:p>
          <a:p>
            <a:r>
              <a:rPr lang="en-US" dirty="0" smtClean="0"/>
              <a:t>institution</a:t>
            </a:r>
          </a:p>
          <a:p>
            <a:r>
              <a:rPr lang="en-US" dirty="0" smtClean="0"/>
              <a:t>Date </a:t>
            </a:r>
            <a:endParaRPr lang="en-US" dirty="0"/>
          </a:p>
        </p:txBody>
      </p:sp>
    </p:spTree>
    <p:extLst>
      <p:ext uri="{BB962C8B-B14F-4D97-AF65-F5344CB8AC3E}">
        <p14:creationId xmlns:p14="http://schemas.microsoft.com/office/powerpoint/2010/main" val="307129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 </a:t>
            </a:r>
            <a:endParaRPr lang="en-US" dirty="0"/>
          </a:p>
        </p:txBody>
      </p:sp>
      <p:sp>
        <p:nvSpPr>
          <p:cNvPr id="3" name="Content Placeholder 2"/>
          <p:cNvSpPr>
            <a:spLocks noGrp="1"/>
          </p:cNvSpPr>
          <p:nvPr>
            <p:ph idx="1"/>
          </p:nvPr>
        </p:nvSpPr>
        <p:spPr/>
        <p:txBody>
          <a:bodyPr/>
          <a:lstStyle/>
          <a:p>
            <a:r>
              <a:rPr lang="en-US" dirty="0" smtClean="0"/>
              <a:t>Machine guarding – lockout </a:t>
            </a:r>
            <a:r>
              <a:rPr lang="en-US" dirty="0" smtClean="0"/>
              <a:t>tagout</a:t>
            </a:r>
            <a:r>
              <a:rPr lang="en-US" dirty="0" smtClean="0"/>
              <a:t> (LOTO) describes the specific practices as well as procedures to safeguard the employees form unexpected energy being released during the servicing of machinery as well as equipment or even the release of hazardous energy during the service of maintenance activities.</a:t>
            </a:r>
          </a:p>
          <a:p>
            <a:endParaRPr lang="en-US" dirty="0"/>
          </a:p>
        </p:txBody>
      </p:sp>
    </p:spTree>
    <p:extLst>
      <p:ext uri="{BB962C8B-B14F-4D97-AF65-F5344CB8AC3E}">
        <p14:creationId xmlns:p14="http://schemas.microsoft.com/office/powerpoint/2010/main" val="850976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a:t>
            </a:r>
            <a:r>
              <a:rPr lang="en-US" dirty="0" smtClean="0"/>
              <a:t>the LOTO</a:t>
            </a:r>
            <a:endParaRPr lang="en-US" dirty="0"/>
          </a:p>
        </p:txBody>
      </p:sp>
      <p:sp>
        <p:nvSpPr>
          <p:cNvPr id="3" name="Content Placeholder 2"/>
          <p:cNvSpPr>
            <a:spLocks noGrp="1"/>
          </p:cNvSpPr>
          <p:nvPr>
            <p:ph idx="1"/>
          </p:nvPr>
        </p:nvSpPr>
        <p:spPr/>
        <p:txBody>
          <a:bodyPr/>
          <a:lstStyle/>
          <a:p>
            <a:pPr marL="0" indent="0">
              <a:buNone/>
            </a:pPr>
            <a:r>
              <a:rPr lang="en-US" dirty="0" smtClean="0"/>
              <a:t>LOTO is preferred means of controlling the hazardous energy.</a:t>
            </a:r>
          </a:p>
          <a:p>
            <a:pPr marL="0" indent="0">
              <a:buNone/>
            </a:pPr>
            <a:r>
              <a:rPr lang="en-US" dirty="0" smtClean="0"/>
              <a:t>It is designed with isolations point whereby each isolation point designed to posses both a lock as well as a tag attached to it.</a:t>
            </a:r>
          </a:p>
          <a:p>
            <a:pPr marL="0" indent="0">
              <a:buNone/>
            </a:pPr>
            <a:r>
              <a:rPr lang="en-US" dirty="0" smtClean="0"/>
              <a:t>Each of the tags must indicate the lock holder and the date of application.</a:t>
            </a:r>
          </a:p>
          <a:p>
            <a:pPr marL="0" indent="0">
              <a:buNone/>
            </a:pPr>
            <a:r>
              <a:rPr lang="en-US" dirty="0" smtClean="0"/>
              <a:t>The locks must be standardized &amp; utilized only for LOTO.</a:t>
            </a:r>
            <a:endParaRPr lang="en-US" dirty="0"/>
          </a:p>
        </p:txBody>
      </p:sp>
    </p:spTree>
    <p:extLst>
      <p:ext uri="{BB962C8B-B14F-4D97-AF65-F5344CB8AC3E}">
        <p14:creationId xmlns:p14="http://schemas.microsoft.com/office/powerpoint/2010/main" val="3580384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p:txBody>
          <a:bodyPr/>
          <a:lstStyle/>
          <a:p>
            <a:r>
              <a:rPr lang="en-US" dirty="0" smtClean="0"/>
              <a:t>LOTO tends to describe the specific practices as well as the procedures to safeguard the staff members in a given organization from unexpected energy being released during the servicing of machinery and equipment.</a:t>
            </a:r>
          </a:p>
          <a:p>
            <a:r>
              <a:rPr lang="en-US" dirty="0" smtClean="0"/>
              <a:t>Loto</a:t>
            </a:r>
            <a:r>
              <a:rPr lang="en-US" dirty="0" smtClean="0"/>
              <a:t> is accomplished through the placement of a lockout device to ensure that the energy isolating device and equipment being controlled its operational wise is eliminated.</a:t>
            </a:r>
            <a:endParaRPr lang="en-US" dirty="0"/>
          </a:p>
        </p:txBody>
      </p:sp>
    </p:spTree>
    <p:extLst>
      <p:ext uri="{BB962C8B-B14F-4D97-AF65-F5344CB8AC3E}">
        <p14:creationId xmlns:p14="http://schemas.microsoft.com/office/powerpoint/2010/main" val="1157769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the course</a:t>
            </a:r>
            <a:endParaRPr lang="en-US" dirty="0"/>
          </a:p>
        </p:txBody>
      </p:sp>
      <p:sp>
        <p:nvSpPr>
          <p:cNvPr id="3" name="Content Placeholder 2"/>
          <p:cNvSpPr>
            <a:spLocks noGrp="1"/>
          </p:cNvSpPr>
          <p:nvPr>
            <p:ph idx="1"/>
          </p:nvPr>
        </p:nvSpPr>
        <p:spPr/>
        <p:txBody>
          <a:bodyPr>
            <a:normAutofit/>
          </a:bodyPr>
          <a:lstStyle/>
          <a:p>
            <a:r>
              <a:rPr lang="en-US" dirty="0" smtClean="0"/>
              <a:t>The training is geared towards establishment of requirements of Lockout /</a:t>
            </a:r>
            <a:r>
              <a:rPr lang="en-US" dirty="0" smtClean="0"/>
              <a:t>Tagout</a:t>
            </a:r>
            <a:r>
              <a:rPr lang="en-US" dirty="0" smtClean="0"/>
              <a:t> (LOTO)program.</a:t>
            </a:r>
          </a:p>
          <a:p>
            <a:r>
              <a:rPr lang="en-US" dirty="0" smtClean="0"/>
              <a:t>It is intended to identify some of hazardous energy</a:t>
            </a:r>
          </a:p>
          <a:p>
            <a:r>
              <a:rPr lang="en-US" dirty="0" smtClean="0"/>
              <a:t>Identifying the individual responsibilities and duties within the LOTO program</a:t>
            </a:r>
          </a:p>
          <a:p>
            <a:r>
              <a:rPr lang="en-US" dirty="0" smtClean="0"/>
              <a:t>Identifying how injuries take place during machine servicing</a:t>
            </a:r>
          </a:p>
          <a:p>
            <a:r>
              <a:rPr lang="en-US" dirty="0" smtClean="0"/>
              <a:t>Examining  the energy isolation devices</a:t>
            </a:r>
          </a:p>
          <a:p>
            <a:r>
              <a:rPr lang="en-US" dirty="0" smtClean="0"/>
              <a:t>Identifying when LOTO should be applied within the organizations</a:t>
            </a:r>
          </a:p>
        </p:txBody>
      </p:sp>
    </p:spTree>
    <p:extLst>
      <p:ext uri="{BB962C8B-B14F-4D97-AF65-F5344CB8AC3E}">
        <p14:creationId xmlns:p14="http://schemas.microsoft.com/office/powerpoint/2010/main" val="409067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target for the program</a:t>
            </a:r>
            <a:endParaRPr lang="en-US" dirty="0"/>
          </a:p>
        </p:txBody>
      </p:sp>
      <p:sp>
        <p:nvSpPr>
          <p:cNvPr id="3" name="Content Placeholder 2"/>
          <p:cNvSpPr>
            <a:spLocks noGrp="1"/>
          </p:cNvSpPr>
          <p:nvPr>
            <p:ph idx="1"/>
          </p:nvPr>
        </p:nvSpPr>
        <p:spPr/>
        <p:txBody>
          <a:bodyPr/>
          <a:lstStyle/>
          <a:p>
            <a:r>
              <a:rPr lang="en-US" dirty="0" smtClean="0"/>
              <a:t>E</a:t>
            </a:r>
            <a:r>
              <a:rPr lang="en-US" dirty="0" smtClean="0"/>
              <a:t>mployers</a:t>
            </a:r>
            <a:endParaRPr lang="en-US" dirty="0" smtClean="0"/>
          </a:p>
          <a:p>
            <a:r>
              <a:rPr lang="en-US" dirty="0" smtClean="0"/>
              <a:t> </a:t>
            </a:r>
            <a:r>
              <a:rPr lang="en-US" dirty="0" smtClean="0"/>
              <a:t>E</a:t>
            </a:r>
            <a:r>
              <a:rPr lang="en-US" dirty="0" smtClean="0"/>
              <a:t>mployees </a:t>
            </a:r>
          </a:p>
          <a:p>
            <a:r>
              <a:rPr lang="en-US" dirty="0" smtClean="0"/>
              <a:t>Any other personnel accessing the workplace.</a:t>
            </a:r>
          </a:p>
          <a:p>
            <a:pPr marL="0" indent="0">
              <a:buNone/>
            </a:pPr>
            <a:endParaRPr lang="en-US" dirty="0" smtClean="0"/>
          </a:p>
          <a:p>
            <a:endParaRPr lang="en-US" dirty="0"/>
          </a:p>
        </p:txBody>
      </p:sp>
    </p:spTree>
    <p:extLst>
      <p:ext uri="{BB962C8B-B14F-4D97-AF65-F5344CB8AC3E}">
        <p14:creationId xmlns:p14="http://schemas.microsoft.com/office/powerpoint/2010/main" val="3109956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LOTO attendees training</a:t>
            </a:r>
            <a:endParaRPr lang="en-US" sz="2800" dirty="0"/>
          </a:p>
        </p:txBody>
      </p:sp>
      <p:sp>
        <p:nvSpPr>
          <p:cNvPr id="3" name="Content Placeholder 2"/>
          <p:cNvSpPr>
            <a:spLocks noGrp="1"/>
          </p:cNvSpPr>
          <p:nvPr>
            <p:ph idx="1"/>
          </p:nvPr>
        </p:nvSpPr>
        <p:spPr/>
        <p:txBody>
          <a:bodyPr/>
          <a:lstStyle/>
          <a:p>
            <a:r>
              <a:rPr lang="en-US" b="1" dirty="0" smtClean="0"/>
              <a:t>The course attendees are required to instruct the types of hazardous energy that seem to be the subject to LOTO.</a:t>
            </a:r>
          </a:p>
          <a:p>
            <a:r>
              <a:rPr lang="en-US" b="1" dirty="0" smtClean="0"/>
              <a:t>The course entails the roles of employees within the LOTO system.</a:t>
            </a:r>
          </a:p>
          <a:p>
            <a:endParaRPr lang="en-US" b="1" dirty="0" smtClean="0"/>
          </a:p>
          <a:p>
            <a:endParaRPr lang="en-US" b="1" dirty="0" smtClean="0"/>
          </a:p>
          <a:p>
            <a:endParaRPr lang="en-US" b="1" dirty="0"/>
          </a:p>
        </p:txBody>
      </p:sp>
    </p:spTree>
    <p:extLst>
      <p:ext uri="{BB962C8B-B14F-4D97-AF65-F5344CB8AC3E}">
        <p14:creationId xmlns:p14="http://schemas.microsoft.com/office/powerpoint/2010/main" val="4294892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Significance </a:t>
            </a:r>
            <a:r>
              <a:rPr lang="en-US" b="1" dirty="0" smtClean="0"/>
              <a:t>of LOTO program</a:t>
            </a:r>
            <a:endParaRPr lang="en-US" dirty="0"/>
          </a:p>
        </p:txBody>
      </p:sp>
      <p:sp>
        <p:nvSpPr>
          <p:cNvPr id="3" name="Content Placeholder 2"/>
          <p:cNvSpPr>
            <a:spLocks noGrp="1"/>
          </p:cNvSpPr>
          <p:nvPr>
            <p:ph idx="1"/>
          </p:nvPr>
        </p:nvSpPr>
        <p:spPr/>
        <p:txBody>
          <a:bodyPr/>
          <a:lstStyle/>
          <a:p>
            <a:pPr marL="0" indent="0">
              <a:buNone/>
            </a:pPr>
            <a:r>
              <a:rPr lang="en-US" dirty="0" smtClean="0"/>
              <a:t>LOTO </a:t>
            </a:r>
            <a:r>
              <a:rPr lang="en-US" dirty="0"/>
              <a:t>training program is very crucial to the organizations because it enable to organizations educate people on how to handle </a:t>
            </a:r>
            <a:r>
              <a:rPr lang="en-US" dirty="0" smtClean="0"/>
              <a:t>the lockouts.</a:t>
            </a:r>
            <a:endParaRPr lang="en-US" dirty="0" smtClean="0"/>
          </a:p>
          <a:p>
            <a:pPr marL="0" indent="0">
              <a:buNone/>
            </a:pPr>
            <a:r>
              <a:rPr lang="en-US" dirty="0"/>
              <a:t>The state agencies across the globe should also put a front spear in ensuring every organization whether small or big has proper knowledge in regard to the </a:t>
            </a:r>
            <a:r>
              <a:rPr lang="en-US" dirty="0" smtClean="0"/>
              <a:t>LOTO as such </a:t>
            </a:r>
            <a:r>
              <a:rPr lang="en-US" dirty="0" smtClean="0"/>
              <a:t>would </a:t>
            </a:r>
            <a:r>
              <a:rPr lang="en-US" dirty="0" smtClean="0"/>
              <a:t>aid in creating awareness and reducing the </a:t>
            </a:r>
            <a:r>
              <a:rPr lang="en-US" dirty="0" smtClean="0"/>
              <a:t>repercussions</a:t>
            </a:r>
            <a:r>
              <a:rPr lang="en-US" dirty="0"/>
              <a:t> </a:t>
            </a:r>
            <a:r>
              <a:rPr lang="en-US" dirty="0" smtClean="0"/>
              <a:t>that may result due to misuse (</a:t>
            </a:r>
            <a:r>
              <a:rPr lang="en-US" dirty="0" smtClean="0"/>
              <a:t>Chinniah</a:t>
            </a:r>
            <a:r>
              <a:rPr lang="en-US" dirty="0"/>
              <a:t>, </a:t>
            </a:r>
            <a:r>
              <a:rPr lang="en-US" dirty="0" smtClean="0"/>
              <a:t>2015</a:t>
            </a:r>
            <a:r>
              <a:rPr lang="en-US" dirty="0"/>
              <a:t>). </a:t>
            </a:r>
            <a:endParaRPr lang="en-US" dirty="0"/>
          </a:p>
          <a:p>
            <a:endParaRPr lang="en-US" dirty="0"/>
          </a:p>
        </p:txBody>
      </p:sp>
    </p:spTree>
    <p:extLst>
      <p:ext uri="{BB962C8B-B14F-4D97-AF65-F5344CB8AC3E}">
        <p14:creationId xmlns:p14="http://schemas.microsoft.com/office/powerpoint/2010/main" val="4099982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to effective LOTO program</a:t>
            </a:r>
            <a:endParaRPr lang="en-US" dirty="0"/>
          </a:p>
        </p:txBody>
      </p:sp>
      <p:sp>
        <p:nvSpPr>
          <p:cNvPr id="3" name="Content Placeholder 2"/>
          <p:cNvSpPr>
            <a:spLocks noGrp="1"/>
          </p:cNvSpPr>
          <p:nvPr>
            <p:ph idx="1"/>
          </p:nvPr>
        </p:nvSpPr>
        <p:spPr>
          <a:xfrm>
            <a:off x="1104293" y="2123256"/>
            <a:ext cx="8946541" cy="4195481"/>
          </a:xfrm>
        </p:spPr>
        <p:txBody>
          <a:bodyPr/>
          <a:lstStyle/>
          <a:p>
            <a:r>
              <a:rPr lang="en-US" dirty="0" smtClean="0"/>
              <a:t>The four steps below are critical </a:t>
            </a:r>
            <a:r>
              <a:rPr lang="en-US" dirty="0" smtClean="0"/>
              <a:t>fo</a:t>
            </a:r>
            <a:r>
              <a:rPr lang="en-US" dirty="0" smtClean="0"/>
              <a:t> best practices for controlling energy.</a:t>
            </a:r>
          </a:p>
          <a:p>
            <a:r>
              <a:rPr lang="en-US" dirty="0" smtClean="0"/>
              <a:t>1. develop and document an energy control program with written procedures</a:t>
            </a:r>
          </a:p>
          <a:p>
            <a:r>
              <a:rPr lang="en-US" dirty="0" smtClean="0"/>
              <a:t>2.. Identify and mark all energy control points</a:t>
            </a:r>
          </a:p>
          <a:p>
            <a:r>
              <a:rPr lang="en-US" dirty="0" smtClean="0"/>
              <a:t>3. train employees, communicate procedures and conduct periodic inspections </a:t>
            </a:r>
          </a:p>
          <a:p>
            <a:r>
              <a:rPr lang="en-US" dirty="0" smtClean="0"/>
              <a:t>4. equip employees with proper lock out tools and warning devices</a:t>
            </a:r>
          </a:p>
          <a:p>
            <a:endParaRPr lang="en-US" dirty="0" smtClean="0"/>
          </a:p>
        </p:txBody>
      </p:sp>
    </p:spTree>
    <p:extLst>
      <p:ext uri="{BB962C8B-B14F-4D97-AF65-F5344CB8AC3E}">
        <p14:creationId xmlns:p14="http://schemas.microsoft.com/office/powerpoint/2010/main" val="2401507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Step 1</a:t>
            </a:r>
            <a:r>
              <a:rPr lang="en-US" sz="2800" dirty="0"/>
              <a:t>. develop and document an energy control program with written </a:t>
            </a:r>
            <a:r>
              <a:rPr lang="en-US" sz="2800" dirty="0" smtClean="0"/>
              <a:t>procedures</a:t>
            </a:r>
            <a:endParaRPr lang="en-US" sz="2800" dirty="0"/>
          </a:p>
        </p:txBody>
      </p:sp>
      <p:sp>
        <p:nvSpPr>
          <p:cNvPr id="3" name="Content Placeholder 2"/>
          <p:cNvSpPr>
            <a:spLocks noGrp="1"/>
          </p:cNvSpPr>
          <p:nvPr>
            <p:ph idx="1"/>
          </p:nvPr>
        </p:nvSpPr>
        <p:spPr/>
        <p:txBody>
          <a:bodyPr>
            <a:normAutofit/>
          </a:bodyPr>
          <a:lstStyle/>
          <a:p>
            <a:r>
              <a:rPr lang="en-US" dirty="0" smtClean="0"/>
              <a:t>The initial step is to come up with a written lockout policy document. </a:t>
            </a:r>
            <a:r>
              <a:rPr lang="en-US" dirty="0" smtClean="0"/>
              <a:t>The document should entail the personals responsible on different localities with organizations.</a:t>
            </a:r>
          </a:p>
          <a:p>
            <a:r>
              <a:rPr lang="en-US" dirty="0" smtClean="0"/>
              <a:t>The procedures should be followed as well as the persons in charge of executing safety measures at the preconstruction sites.</a:t>
            </a:r>
          </a:p>
          <a:p>
            <a:r>
              <a:rPr lang="en-US" dirty="0" smtClean="0"/>
              <a:t>Thereafter, documenting the program follows upon determination of the persons responsible (</a:t>
            </a:r>
            <a:r>
              <a:rPr lang="en-US" dirty="0" smtClean="0"/>
              <a:t>Emami-Mehrgani</a:t>
            </a:r>
            <a:r>
              <a:rPr lang="en-US" dirty="0" smtClean="0"/>
              <a:t> et al 2011).</a:t>
            </a:r>
            <a:endParaRPr lang="en-US" dirty="0" smtClean="0"/>
          </a:p>
          <a:p>
            <a:endParaRPr lang="en-US" dirty="0" smtClean="0"/>
          </a:p>
        </p:txBody>
      </p:sp>
    </p:spTree>
    <p:extLst>
      <p:ext uri="{BB962C8B-B14F-4D97-AF65-F5344CB8AC3E}">
        <p14:creationId xmlns:p14="http://schemas.microsoft.com/office/powerpoint/2010/main" val="939368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STEP 2: Identify and mark all energy control </a:t>
            </a:r>
            <a:r>
              <a:rPr lang="en-US" b="1" dirty="0" smtClean="0"/>
              <a:t>points</a:t>
            </a:r>
            <a:endParaRPr lang="en-US" dirty="0"/>
          </a:p>
        </p:txBody>
      </p:sp>
      <p:sp>
        <p:nvSpPr>
          <p:cNvPr id="3" name="Content Placeholder 2"/>
          <p:cNvSpPr>
            <a:spLocks noGrp="1"/>
          </p:cNvSpPr>
          <p:nvPr>
            <p:ph idx="1"/>
          </p:nvPr>
        </p:nvSpPr>
        <p:spPr/>
        <p:txBody>
          <a:bodyPr/>
          <a:lstStyle/>
          <a:p>
            <a:r>
              <a:rPr lang="en-US" dirty="0" smtClean="0"/>
              <a:t>The next phase is to identify as well as mark all the energy control points which included the valves, switches, breakers and plugs with permanently placed labels and lagged. </a:t>
            </a:r>
          </a:p>
          <a:p>
            <a:r>
              <a:rPr lang="en-US" dirty="0" smtClean="0"/>
              <a:t>Careful selection of labels is necessary to ensure that that the labels and the tags are made from durable materials so as to withstand the exposure to the elements on a construction site.</a:t>
            </a:r>
          </a:p>
          <a:p>
            <a:endParaRPr lang="en-US" dirty="0"/>
          </a:p>
        </p:txBody>
      </p:sp>
    </p:spTree>
    <p:extLst>
      <p:ext uri="{BB962C8B-B14F-4D97-AF65-F5344CB8AC3E}">
        <p14:creationId xmlns:p14="http://schemas.microsoft.com/office/powerpoint/2010/main" val="3871545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Objectives of the program </a:t>
            </a:r>
            <a:endParaRPr lang="en-US" dirty="0"/>
          </a:p>
        </p:txBody>
      </p:sp>
      <p:sp>
        <p:nvSpPr>
          <p:cNvPr id="3" name="Content Placeholder 2"/>
          <p:cNvSpPr>
            <a:spLocks noGrp="1"/>
          </p:cNvSpPr>
          <p:nvPr>
            <p:ph idx="1"/>
          </p:nvPr>
        </p:nvSpPr>
        <p:spPr/>
        <p:txBody>
          <a:bodyPr/>
          <a:lstStyle/>
          <a:p>
            <a:r>
              <a:rPr lang="en-US" dirty="0"/>
              <a:t>provision of timely responses for all the services through a highly trained. Timely responses are ensure that the casualties are not severe and catastrophic. </a:t>
            </a:r>
            <a:endParaRPr lang="en-US" dirty="0" smtClean="0"/>
          </a:p>
          <a:p>
            <a:r>
              <a:rPr lang="en-US" dirty="0" smtClean="0"/>
              <a:t>The </a:t>
            </a:r>
            <a:r>
              <a:rPr lang="en-US" dirty="0"/>
              <a:t>fire requires skilled as and efficient forces in order to mitigate the effects of fire when they occur.  It is clear that one is required to ensure they have skilled to mitigate the effects of fire as well as how to fight it. </a:t>
            </a:r>
          </a:p>
        </p:txBody>
      </p:sp>
    </p:spTree>
    <p:extLst>
      <p:ext uri="{BB962C8B-B14F-4D97-AF65-F5344CB8AC3E}">
        <p14:creationId xmlns:p14="http://schemas.microsoft.com/office/powerpoint/2010/main" val="2944677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t>STEP 3: Train employees, communicate procedures and conduct periodic </a:t>
            </a:r>
            <a:r>
              <a:rPr lang="en-US" sz="2400" b="1" dirty="0" smtClean="0"/>
              <a:t>inspections</a:t>
            </a:r>
            <a:endParaRPr lang="en-US" sz="2400" dirty="0"/>
          </a:p>
        </p:txBody>
      </p:sp>
      <p:sp>
        <p:nvSpPr>
          <p:cNvPr id="3" name="Content Placeholder 2"/>
          <p:cNvSpPr>
            <a:spLocks noGrp="1"/>
          </p:cNvSpPr>
          <p:nvPr>
            <p:ph idx="1"/>
          </p:nvPr>
        </p:nvSpPr>
        <p:spPr/>
        <p:txBody>
          <a:bodyPr/>
          <a:lstStyle/>
          <a:p>
            <a:r>
              <a:rPr lang="en-US" dirty="0" smtClean="0"/>
              <a:t>There is need to come up a formal training program to the employees which can be categorized into three segments including; the Authorized, Affected and Other.</a:t>
            </a:r>
          </a:p>
          <a:p>
            <a:r>
              <a:rPr lang="en-US" dirty="0" smtClean="0"/>
              <a:t>OSHA provides the prerequisite advice in regard to how to train electrical safety hence able to verify the updated trainings.</a:t>
            </a:r>
          </a:p>
        </p:txBody>
      </p:sp>
    </p:spTree>
    <p:extLst>
      <p:ext uri="{BB962C8B-B14F-4D97-AF65-F5344CB8AC3E}">
        <p14:creationId xmlns:p14="http://schemas.microsoft.com/office/powerpoint/2010/main" val="3780097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Equip the employees with proper lockout tools and warning devices</a:t>
            </a:r>
            <a:endParaRPr lang="en-US" dirty="0"/>
          </a:p>
        </p:txBody>
      </p:sp>
      <p:sp>
        <p:nvSpPr>
          <p:cNvPr id="3" name="Content Placeholder 2"/>
          <p:cNvSpPr>
            <a:spLocks noGrp="1"/>
          </p:cNvSpPr>
          <p:nvPr>
            <p:ph idx="1"/>
          </p:nvPr>
        </p:nvSpPr>
        <p:spPr/>
        <p:txBody>
          <a:bodyPr/>
          <a:lstStyle/>
          <a:p>
            <a:r>
              <a:rPr lang="en-US" dirty="0" smtClean="0"/>
              <a:t>This step entails proper documentations in regard to the accepted for application in the of the lockout hardware as per the established procedures. </a:t>
            </a:r>
          </a:p>
          <a:p>
            <a:r>
              <a:rPr lang="en-US" dirty="0"/>
              <a:t> </a:t>
            </a:r>
            <a:r>
              <a:rPr lang="en-US" dirty="0" smtClean="0"/>
              <a:t>the four steps are critical in assisting the employees comply with </a:t>
            </a:r>
            <a:r>
              <a:rPr lang="en-US" dirty="0" smtClean="0"/>
              <a:t>with</a:t>
            </a:r>
            <a:r>
              <a:rPr lang="en-US" dirty="0" smtClean="0"/>
              <a:t> OSHA safety regulations.</a:t>
            </a:r>
            <a:endParaRPr lang="en-US" dirty="0"/>
          </a:p>
        </p:txBody>
      </p:sp>
    </p:spTree>
    <p:extLst>
      <p:ext uri="{BB962C8B-B14F-4D97-AF65-F5344CB8AC3E}">
        <p14:creationId xmlns:p14="http://schemas.microsoft.com/office/powerpoint/2010/main" val="2345127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a:t>
            </a:r>
            <a:r>
              <a:rPr lang="en-US" b="1" dirty="0" smtClean="0"/>
              <a:t>plan</a:t>
            </a:r>
            <a:endParaRPr lang="en-US" dirty="0"/>
          </a:p>
        </p:txBody>
      </p:sp>
      <p:sp>
        <p:nvSpPr>
          <p:cNvPr id="3" name="Content Placeholder 2"/>
          <p:cNvSpPr>
            <a:spLocks noGrp="1"/>
          </p:cNvSpPr>
          <p:nvPr>
            <p:ph idx="1"/>
          </p:nvPr>
        </p:nvSpPr>
        <p:spPr/>
        <p:txBody>
          <a:bodyPr/>
          <a:lstStyle/>
          <a:p>
            <a:r>
              <a:rPr lang="en-US" dirty="0" smtClean="0"/>
              <a:t>Carrying tests to find out if the employees conceptualized the content of the </a:t>
            </a:r>
            <a:r>
              <a:rPr lang="en-US" dirty="0" smtClean="0"/>
              <a:t>training</a:t>
            </a:r>
            <a:endParaRPr lang="en-US" dirty="0" smtClean="0"/>
          </a:p>
          <a:p>
            <a:r>
              <a:rPr lang="en-US" dirty="0" smtClean="0"/>
              <a:t>Undertaking mock training to ensure that employees are fully aware of the training.</a:t>
            </a:r>
          </a:p>
          <a:p>
            <a:r>
              <a:rPr lang="en-US" dirty="0" smtClean="0"/>
              <a:t>Aids in determining the employees needs through the evaluations of the trainings tests and mock </a:t>
            </a:r>
            <a:r>
              <a:rPr lang="en-US" dirty="0"/>
              <a:t>training </a:t>
            </a:r>
            <a:r>
              <a:rPr lang="en-US" dirty="0" smtClean="0"/>
              <a:t>(Parker et al 2015).</a:t>
            </a:r>
            <a:endParaRPr lang="en-US" dirty="0" smtClean="0"/>
          </a:p>
        </p:txBody>
      </p:sp>
    </p:spTree>
    <p:extLst>
      <p:ext uri="{BB962C8B-B14F-4D97-AF65-F5344CB8AC3E}">
        <p14:creationId xmlns:p14="http://schemas.microsoft.com/office/powerpoint/2010/main" val="4278315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Record keeping/ documentation </a:t>
            </a:r>
            <a:endParaRPr lang="en-US" dirty="0"/>
          </a:p>
        </p:txBody>
      </p:sp>
      <p:sp>
        <p:nvSpPr>
          <p:cNvPr id="3" name="Content Placeholder 2"/>
          <p:cNvSpPr>
            <a:spLocks noGrp="1"/>
          </p:cNvSpPr>
          <p:nvPr>
            <p:ph idx="1"/>
          </p:nvPr>
        </p:nvSpPr>
        <p:spPr/>
        <p:txBody>
          <a:bodyPr/>
          <a:lstStyle/>
          <a:p>
            <a:r>
              <a:rPr lang="en-US" dirty="0" smtClean="0"/>
              <a:t>Documents are kept for future references </a:t>
            </a:r>
          </a:p>
          <a:p>
            <a:r>
              <a:rPr lang="en-US" dirty="0" smtClean="0"/>
              <a:t>Determine the employees not trained </a:t>
            </a:r>
          </a:p>
          <a:p>
            <a:r>
              <a:rPr lang="en-US" dirty="0" smtClean="0"/>
              <a:t>Aid in certification of the fire training attendees</a:t>
            </a:r>
          </a:p>
          <a:p>
            <a:r>
              <a:rPr lang="en-US" dirty="0" smtClean="0"/>
              <a:t>Aids in planning for future trainings </a:t>
            </a:r>
            <a:endParaRPr lang="en-US" dirty="0"/>
          </a:p>
        </p:txBody>
      </p:sp>
    </p:spTree>
    <p:extLst>
      <p:ext uri="{BB962C8B-B14F-4D97-AF65-F5344CB8AC3E}">
        <p14:creationId xmlns:p14="http://schemas.microsoft.com/office/powerpoint/2010/main" val="528282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r>
              <a:rPr lang="en-US" dirty="0"/>
              <a:t>Chinniah</a:t>
            </a:r>
            <a:r>
              <a:rPr lang="en-US" dirty="0"/>
              <a:t>, Y. (2015). Analysis and prevention of serious and fatal accidents related to moving parts of machinery. </a:t>
            </a:r>
            <a:r>
              <a:rPr lang="en-US" i="1" dirty="0"/>
              <a:t>Safety science</a:t>
            </a:r>
            <a:r>
              <a:rPr lang="en-US" dirty="0"/>
              <a:t>, </a:t>
            </a:r>
            <a:r>
              <a:rPr lang="en-US" i="1" dirty="0"/>
              <a:t>75</a:t>
            </a:r>
            <a:r>
              <a:rPr lang="en-US" dirty="0"/>
              <a:t>, 163-173</a:t>
            </a:r>
            <a:r>
              <a:rPr lang="en-US" dirty="0" smtClean="0"/>
              <a:t>.</a:t>
            </a:r>
          </a:p>
          <a:p>
            <a:r>
              <a:rPr lang="en-US" dirty="0"/>
              <a:t>Emami-Mehrgani</a:t>
            </a:r>
            <a:r>
              <a:rPr lang="en-US" dirty="0"/>
              <a:t>, B., Nadeau, S., &amp; </a:t>
            </a:r>
            <a:r>
              <a:rPr lang="en-US" dirty="0"/>
              <a:t>Kenné</a:t>
            </a:r>
            <a:r>
              <a:rPr lang="en-US" dirty="0"/>
              <a:t>, J. P. (2011). Lockout/</a:t>
            </a:r>
            <a:r>
              <a:rPr lang="en-US" dirty="0"/>
              <a:t>tagout</a:t>
            </a:r>
            <a:r>
              <a:rPr lang="en-US" dirty="0"/>
              <a:t> and operational risks in the production control of manufacturing systems with passive redundancy. </a:t>
            </a:r>
            <a:r>
              <a:rPr lang="en-US" i="1" dirty="0"/>
              <a:t>International Journal of Production Economics</a:t>
            </a:r>
            <a:r>
              <a:rPr lang="en-US" dirty="0"/>
              <a:t>, </a:t>
            </a:r>
            <a:r>
              <a:rPr lang="en-US" i="1" dirty="0"/>
              <a:t>132</a:t>
            </a:r>
            <a:r>
              <a:rPr lang="en-US" dirty="0"/>
              <a:t>(2), 165-173</a:t>
            </a:r>
            <a:r>
              <a:rPr lang="en-US" dirty="0" smtClean="0"/>
              <a:t>.</a:t>
            </a:r>
          </a:p>
          <a:p>
            <a:r>
              <a:rPr lang="en-US" dirty="0"/>
              <a:t>Parker, D. L., </a:t>
            </a:r>
            <a:r>
              <a:rPr lang="en-US" dirty="0"/>
              <a:t>Yamin</a:t>
            </a:r>
            <a:r>
              <a:rPr lang="en-US" dirty="0"/>
              <a:t>, S. C., </a:t>
            </a:r>
            <a:r>
              <a:rPr lang="en-US" dirty="0"/>
              <a:t>Brosseau</a:t>
            </a:r>
            <a:r>
              <a:rPr lang="en-US" dirty="0"/>
              <a:t>, L. M., Xi, M., Gordon, R., Most, I. G., &amp; Stanley, R. (2015). National machine guarding program: Part 2. Safety management in small metal fabrication enterprises. </a:t>
            </a:r>
            <a:r>
              <a:rPr lang="en-US" i="1" dirty="0"/>
              <a:t>American journal of industrial medicine</a:t>
            </a:r>
            <a:r>
              <a:rPr lang="en-US" dirty="0"/>
              <a:t>, </a:t>
            </a:r>
            <a:r>
              <a:rPr lang="en-US" i="1" dirty="0"/>
              <a:t>58</a:t>
            </a:r>
            <a:r>
              <a:rPr lang="en-US" dirty="0"/>
              <a:t>(11), 1184-1193.</a:t>
            </a:r>
            <a:endParaRPr lang="en-US" dirty="0"/>
          </a:p>
        </p:txBody>
      </p:sp>
    </p:spTree>
    <p:extLst>
      <p:ext uri="{BB962C8B-B14F-4D97-AF65-F5344CB8AC3E}">
        <p14:creationId xmlns:p14="http://schemas.microsoft.com/office/powerpoint/2010/main" val="704412055"/>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B2135"/>
      </a:dk2>
      <a:lt2>
        <a:srgbClr val="F4EFDF"/>
      </a:lt2>
      <a:accent1>
        <a:srgbClr val="33A485"/>
      </a:accent1>
      <a:accent2>
        <a:srgbClr val="EC6E39"/>
      </a:accent2>
      <a:accent3>
        <a:srgbClr val="D5A52C"/>
      </a:accent3>
      <a:accent4>
        <a:srgbClr val="909081"/>
      </a:accent4>
      <a:accent5>
        <a:srgbClr val="3BA1C1"/>
      </a:accent5>
      <a:accent6>
        <a:srgbClr val="916A8C"/>
      </a:accent6>
      <a:hlink>
        <a:srgbClr val="3BA1C1"/>
      </a:hlink>
      <a:folHlink>
        <a:srgbClr val="916A8C"/>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0A845BBA-79DB-48B1-B20E-7DB1D9224837}"/>
    </a:ext>
  </a:extLst>
</a:theme>
</file>

<file path=docProps/app.xml><?xml version="1.0" encoding="utf-8"?>
<Properties xmlns="http://schemas.openxmlformats.org/officeDocument/2006/extended-properties" xmlns:vt="http://schemas.openxmlformats.org/officeDocument/2006/docPropsVTypes">
  <Template>TM10001103[[fn=Headlines]]</Template>
  <TotalTime>364</TotalTime>
  <Words>884</Words>
  <Application>Microsoft Office PowerPoint</Application>
  <PresentationFormat>Widescreen</PresentationFormat>
  <Paragraphs>67</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Century Schoolbook</vt:lpstr>
      <vt:lpstr>Corbel</vt:lpstr>
      <vt:lpstr>Headlines</vt:lpstr>
      <vt:lpstr>Machine guarding –lockout tagout program</vt:lpstr>
      <vt:lpstr>Executive summary </vt:lpstr>
      <vt:lpstr>Overview of the LOTO</vt:lpstr>
      <vt:lpstr>Continued</vt:lpstr>
      <vt:lpstr>Objectives of the course</vt:lpstr>
      <vt:lpstr>Primary target for the program</vt:lpstr>
      <vt:lpstr>LOTO attendees training</vt:lpstr>
      <vt:lpstr>Significance of LOTO program</vt:lpstr>
      <vt:lpstr>Steps to effective LOTO program</vt:lpstr>
      <vt:lpstr>Step 1. develop and document an energy control program with written procedures</vt:lpstr>
      <vt:lpstr>STEP 2: Identify and mark all energy control points</vt:lpstr>
      <vt:lpstr>Objectives of the program </vt:lpstr>
      <vt:lpstr>STEP 3: Train employees, communicate procedures and conduct periodic inspections</vt:lpstr>
      <vt:lpstr>Equip the employees with proper lockout tools and warning devices</vt:lpstr>
      <vt:lpstr>Evaluation plan</vt:lpstr>
      <vt:lpstr>Record keeping/ documentation </vt:lpstr>
      <vt:lpstr>Reference</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Daggy</dc:creator>
  <cp:lastModifiedBy>Micheal W. Mutinda</cp:lastModifiedBy>
  <cp:revision>46</cp:revision>
  <dcterms:created xsi:type="dcterms:W3CDTF">2018-05-01T23:07:50Z</dcterms:created>
  <dcterms:modified xsi:type="dcterms:W3CDTF">2018-05-02T07:17:43Z</dcterms:modified>
</cp:coreProperties>
</file>